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ovelo" charset="1" panose="02000000000000000000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  <p:embeddedFont>
      <p:font typeface="Poppins Italics" charset="1" panose="00000500000000000000"/>
      <p:regular r:id="rId15"/>
    </p:embeddedFont>
    <p:embeddedFont>
      <p:font typeface="Poppins Bold Italics" charset="1" panose="00000800000000000000"/>
      <p:regular r:id="rId16"/>
    </p:embeddedFont>
    <p:embeddedFont>
      <p:font typeface="Poppins Thin" charset="1" panose="00000300000000000000"/>
      <p:regular r:id="rId17"/>
    </p:embeddedFont>
    <p:embeddedFont>
      <p:font typeface="Poppins Thin Italics" charset="1" panose="00000300000000000000"/>
      <p:regular r:id="rId18"/>
    </p:embeddedFont>
    <p:embeddedFont>
      <p:font typeface="Poppins Extra-Light" charset="1" panose="00000300000000000000"/>
      <p:regular r:id="rId19"/>
    </p:embeddedFont>
    <p:embeddedFont>
      <p:font typeface="Poppins Extra-Light Italics" charset="1" panose="00000300000000000000"/>
      <p:regular r:id="rId20"/>
    </p:embeddedFont>
    <p:embeddedFont>
      <p:font typeface="Poppins Light" charset="1" panose="00000400000000000000"/>
      <p:regular r:id="rId21"/>
    </p:embeddedFont>
    <p:embeddedFont>
      <p:font typeface="Poppins Light Italics" charset="1" panose="00000400000000000000"/>
      <p:regular r:id="rId22"/>
    </p:embeddedFont>
    <p:embeddedFont>
      <p:font typeface="Poppins Medium" charset="1" panose="00000600000000000000"/>
      <p:regular r:id="rId23"/>
    </p:embeddedFont>
    <p:embeddedFont>
      <p:font typeface="Poppins Medium Italics" charset="1" panose="00000600000000000000"/>
      <p:regular r:id="rId24"/>
    </p:embeddedFont>
    <p:embeddedFont>
      <p:font typeface="Poppins Semi-Bold" charset="1" panose="00000700000000000000"/>
      <p:regular r:id="rId25"/>
    </p:embeddedFont>
    <p:embeddedFont>
      <p:font typeface="Poppins Semi-Bold Italics" charset="1" panose="00000700000000000000"/>
      <p:regular r:id="rId26"/>
    </p:embeddedFont>
    <p:embeddedFont>
      <p:font typeface="Poppins Ultra-Bold" charset="1" panose="00000900000000000000"/>
      <p:regular r:id="rId27"/>
    </p:embeddedFont>
    <p:embeddedFont>
      <p:font typeface="Poppins Ultra-Bold Italics" charset="1" panose="00000900000000000000"/>
      <p:regular r:id="rId28"/>
    </p:embeddedFont>
    <p:embeddedFont>
      <p:font typeface="Poppins Heavy" charset="1" panose="00000A00000000000000"/>
      <p:regular r:id="rId29"/>
    </p:embeddedFont>
    <p:embeddedFont>
      <p:font typeface="Poppins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jpeg" Type="http://schemas.openxmlformats.org/officeDocument/2006/relationships/image"/><Relationship Id="rId5" Target="../media/VAF2GbKgqEM.mp4" Type="http://schemas.openxmlformats.org/officeDocument/2006/relationships/video"/><Relationship Id="rId6" Target="../media/VAF2GbKgqEM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32343" y="-859707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8304" t="-71303" r="-421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3821910" cy="3821910"/>
          </a:xfrm>
          <a:custGeom>
            <a:avLst/>
            <a:gdLst/>
            <a:ahLst/>
            <a:cxnLst/>
            <a:rect r="r" b="b" t="t" l="l"/>
            <a:pathLst>
              <a:path h="3821910" w="3821910">
                <a:moveTo>
                  <a:pt x="0" y="0"/>
                </a:moveTo>
                <a:lnTo>
                  <a:pt x="3821910" y="0"/>
                </a:lnTo>
                <a:lnTo>
                  <a:pt x="3821910" y="3821910"/>
                </a:lnTo>
                <a:lnTo>
                  <a:pt x="0" y="382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74028" y="3950639"/>
            <a:ext cx="9651028" cy="690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</a:pPr>
            <a:r>
              <a:rPr lang="en-US" sz="4619" spc="-115">
                <a:solidFill>
                  <a:srgbClr val="A2A2A2"/>
                </a:solidFill>
                <a:latin typeface="Poppins Bold"/>
              </a:rPr>
              <a:t>Processador de 16bits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05198" y="590550"/>
            <a:ext cx="691767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</a:rPr>
              <a:t>ARQUITETURA E ORGANIZAÇÃO DE COMPUTADORES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7055" y="9327041"/>
            <a:ext cx="5106874" cy="84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4"/>
              </a:lnSpc>
            </a:pPr>
            <a:r>
              <a:rPr lang="en-US" sz="1967" spc="-49">
                <a:solidFill>
                  <a:srgbClr val="FFFFFF"/>
                </a:solidFill>
                <a:latin typeface="Poppins Ultra-Bold"/>
              </a:rPr>
              <a:t>Vitor Jordão Carneiro Briglia</a:t>
            </a:r>
          </a:p>
          <a:p>
            <a:pPr>
              <a:lnSpc>
                <a:spcPts val="2164"/>
              </a:lnSpc>
            </a:pPr>
            <a:r>
              <a:rPr lang="en-US" sz="1967" spc="-49">
                <a:solidFill>
                  <a:srgbClr val="FFFFFF"/>
                </a:solidFill>
                <a:latin typeface="Poppins Ultra-Bold"/>
              </a:rPr>
              <a:t>Thiago Thomáz Santana do Nascimento</a:t>
            </a:r>
          </a:p>
          <a:p>
            <a:pPr>
              <a:lnSpc>
                <a:spcPts val="2164"/>
              </a:lnSpc>
            </a:pPr>
            <a:r>
              <a:rPr lang="en-US" sz="1967" spc="-49">
                <a:solidFill>
                  <a:srgbClr val="FFFFFF"/>
                </a:solidFill>
                <a:latin typeface="Poppins Ultra-Bold"/>
              </a:rPr>
              <a:t>João Eduardo Viana Leonel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5198" y="4405291"/>
            <a:ext cx="9651028" cy="172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55"/>
              </a:lnSpc>
            </a:pPr>
            <a:r>
              <a:rPr lang="en-US" sz="12141" spc="-303">
                <a:solidFill>
                  <a:srgbClr val="FFFFFF"/>
                </a:solidFill>
                <a:latin typeface="Lovelo"/>
              </a:rPr>
              <a:t>Junin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2542" y="1279079"/>
            <a:ext cx="9866758" cy="6562268"/>
            <a:chOff x="0" y="0"/>
            <a:chExt cx="3073367" cy="2044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0830" y="332926"/>
            <a:ext cx="5968479" cy="1892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-162">
                <a:solidFill>
                  <a:srgbClr val="FFFFFF"/>
                </a:solidFill>
                <a:latin typeface="Poppins Bold"/>
              </a:rPr>
              <a:t>PC E Memória ROM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3335" y="3847909"/>
            <a:ext cx="6531826" cy="2885879"/>
          </a:xfrm>
          <a:custGeom>
            <a:avLst/>
            <a:gdLst/>
            <a:ahLst/>
            <a:cxnLst/>
            <a:rect r="r" b="b" t="t" l="l"/>
            <a:pathLst>
              <a:path h="2885879" w="6531826">
                <a:moveTo>
                  <a:pt x="0" y="0"/>
                </a:moveTo>
                <a:lnTo>
                  <a:pt x="6531825" y="0"/>
                </a:lnTo>
                <a:lnTo>
                  <a:pt x="6531825" y="2885879"/>
                </a:lnTo>
                <a:lnTo>
                  <a:pt x="0" y="288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01048" y="2434308"/>
            <a:ext cx="6939034" cy="5407039"/>
          </a:xfrm>
          <a:custGeom>
            <a:avLst/>
            <a:gdLst/>
            <a:ahLst/>
            <a:cxnLst/>
            <a:rect r="r" b="b" t="t" l="l"/>
            <a:pathLst>
              <a:path h="5407039" w="6939034">
                <a:moveTo>
                  <a:pt x="0" y="0"/>
                </a:moveTo>
                <a:lnTo>
                  <a:pt x="6939034" y="0"/>
                </a:lnTo>
                <a:lnTo>
                  <a:pt x="6939034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846274" y="1180798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4" y="7925404"/>
                </a:lnTo>
                <a:lnTo>
                  <a:pt x="7925404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181298" y="0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208870" y="1180798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5181298" y="2361596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552" y="1604086"/>
            <a:ext cx="17733100" cy="7654214"/>
          </a:xfrm>
          <a:custGeom>
            <a:avLst/>
            <a:gdLst/>
            <a:ahLst/>
            <a:cxnLst/>
            <a:rect r="r" b="b" t="t" l="l"/>
            <a:pathLst>
              <a:path h="7654214" w="17733100">
                <a:moveTo>
                  <a:pt x="0" y="0"/>
                </a:moveTo>
                <a:lnTo>
                  <a:pt x="17733100" y="0"/>
                </a:lnTo>
                <a:lnTo>
                  <a:pt x="17733100" y="7654214"/>
                </a:lnTo>
                <a:lnTo>
                  <a:pt x="0" y="765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" r="0" b="-43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79130" y="0"/>
            <a:ext cx="4129740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-162">
                <a:solidFill>
                  <a:srgbClr val="FFFFFF"/>
                </a:solidFill>
                <a:latin typeface="Poppins Bold"/>
              </a:rPr>
              <a:t>Datapath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47997" y="1557656"/>
            <a:ext cx="13192006" cy="7850770"/>
          </a:xfrm>
          <a:custGeom>
            <a:avLst/>
            <a:gdLst/>
            <a:ahLst/>
            <a:cxnLst/>
            <a:rect r="r" b="b" t="t" l="l"/>
            <a:pathLst>
              <a:path h="7850770" w="13192006">
                <a:moveTo>
                  <a:pt x="0" y="0"/>
                </a:moveTo>
                <a:lnTo>
                  <a:pt x="13192006" y="0"/>
                </a:lnTo>
                <a:lnTo>
                  <a:pt x="13192006" y="7850769"/>
                </a:lnTo>
                <a:lnTo>
                  <a:pt x="0" y="785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4742" y="361950"/>
            <a:ext cx="10565482" cy="110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7273" spc="-181">
                <a:solidFill>
                  <a:srgbClr val="FFFFFF"/>
                </a:solidFill>
                <a:latin typeface="Poppins Bold"/>
              </a:rPr>
              <a:t>Teste - Tradução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52124" y="5607326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8222" y="1977917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48222" y="-2060943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7"/>
                </a:lnTo>
                <a:lnTo>
                  <a:pt x="0" y="570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98166" y="1658082"/>
            <a:ext cx="15125384" cy="797233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4742" y="361950"/>
            <a:ext cx="10565482" cy="110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7273" spc="-181">
                <a:solidFill>
                  <a:srgbClr val="FFFFFF"/>
                </a:solidFill>
                <a:latin typeface="Poppins Bold"/>
              </a:rPr>
              <a:t>Teste - Resultado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21590" y="1885460"/>
            <a:ext cx="7644821" cy="7644821"/>
          </a:xfrm>
          <a:custGeom>
            <a:avLst/>
            <a:gdLst/>
            <a:ahLst/>
            <a:cxnLst/>
            <a:rect r="r" b="b" t="t" l="l"/>
            <a:pathLst>
              <a:path h="7644821" w="7644821">
                <a:moveTo>
                  <a:pt x="0" y="0"/>
                </a:moveTo>
                <a:lnTo>
                  <a:pt x="7644820" y="0"/>
                </a:lnTo>
                <a:lnTo>
                  <a:pt x="7644820" y="7644821"/>
                </a:lnTo>
                <a:lnTo>
                  <a:pt x="0" y="7644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31265" y="9849582"/>
            <a:ext cx="28277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31261" y="498472"/>
            <a:ext cx="4825479" cy="106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 spc="-175">
                <a:solidFill>
                  <a:srgbClr val="FFFFFF"/>
                </a:solidFill>
                <a:latin typeface="Poppins Bold"/>
              </a:rPr>
              <a:t>Obrigado!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3795784" y="3671030"/>
            <a:ext cx="13743019" cy="4094051"/>
            <a:chOff x="0" y="0"/>
            <a:chExt cx="4280772" cy="12752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0772" cy="1275244"/>
            </a:xfrm>
            <a:custGeom>
              <a:avLst/>
              <a:gdLst/>
              <a:ahLst/>
              <a:cxnLst/>
              <a:rect r="r" b="b" t="t" l="l"/>
              <a:pathLst>
                <a:path h="1275244" w="4280772">
                  <a:moveTo>
                    <a:pt x="28730" y="0"/>
                  </a:moveTo>
                  <a:lnTo>
                    <a:pt x="4252042" y="0"/>
                  </a:lnTo>
                  <a:cubicBezTo>
                    <a:pt x="4259662" y="0"/>
                    <a:pt x="4266970" y="3027"/>
                    <a:pt x="4272357" y="8415"/>
                  </a:cubicBezTo>
                  <a:cubicBezTo>
                    <a:pt x="4277745" y="13803"/>
                    <a:pt x="4280772" y="21110"/>
                    <a:pt x="4280772" y="28730"/>
                  </a:cubicBezTo>
                  <a:lnTo>
                    <a:pt x="4280772" y="1246514"/>
                  </a:lnTo>
                  <a:cubicBezTo>
                    <a:pt x="4280772" y="1262381"/>
                    <a:pt x="4267910" y="1275244"/>
                    <a:pt x="4252042" y="1275244"/>
                  </a:cubicBezTo>
                  <a:lnTo>
                    <a:pt x="28730" y="1275244"/>
                  </a:lnTo>
                  <a:cubicBezTo>
                    <a:pt x="21110" y="1275244"/>
                    <a:pt x="13803" y="1272217"/>
                    <a:pt x="8415" y="1266829"/>
                  </a:cubicBezTo>
                  <a:cubicBezTo>
                    <a:pt x="3027" y="1261441"/>
                    <a:pt x="0" y="1254134"/>
                    <a:pt x="0" y="1246514"/>
                  </a:cubicBezTo>
                  <a:lnTo>
                    <a:pt x="0" y="28730"/>
                  </a:lnTo>
                  <a:cubicBezTo>
                    <a:pt x="0" y="12863"/>
                    <a:pt x="12863" y="0"/>
                    <a:pt x="2873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80772" cy="131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341952" y="4436343"/>
            <a:ext cx="13743019" cy="4094051"/>
            <a:chOff x="0" y="0"/>
            <a:chExt cx="4280772" cy="1275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0772" cy="1275244"/>
            </a:xfrm>
            <a:custGeom>
              <a:avLst/>
              <a:gdLst/>
              <a:ahLst/>
              <a:cxnLst/>
              <a:rect r="r" b="b" t="t" l="l"/>
              <a:pathLst>
                <a:path h="1275244" w="4280772">
                  <a:moveTo>
                    <a:pt x="28730" y="0"/>
                  </a:moveTo>
                  <a:lnTo>
                    <a:pt x="4252042" y="0"/>
                  </a:lnTo>
                  <a:cubicBezTo>
                    <a:pt x="4259662" y="0"/>
                    <a:pt x="4266970" y="3027"/>
                    <a:pt x="4272357" y="8415"/>
                  </a:cubicBezTo>
                  <a:cubicBezTo>
                    <a:pt x="4277745" y="13803"/>
                    <a:pt x="4280772" y="21110"/>
                    <a:pt x="4280772" y="28730"/>
                  </a:cubicBezTo>
                  <a:lnTo>
                    <a:pt x="4280772" y="1246514"/>
                  </a:lnTo>
                  <a:cubicBezTo>
                    <a:pt x="4280772" y="1262381"/>
                    <a:pt x="4267910" y="1275244"/>
                    <a:pt x="4252042" y="1275244"/>
                  </a:cubicBezTo>
                  <a:lnTo>
                    <a:pt x="28730" y="1275244"/>
                  </a:lnTo>
                  <a:cubicBezTo>
                    <a:pt x="21110" y="1275244"/>
                    <a:pt x="13803" y="1272217"/>
                    <a:pt x="8415" y="1266829"/>
                  </a:cubicBezTo>
                  <a:cubicBezTo>
                    <a:pt x="3027" y="1261441"/>
                    <a:pt x="0" y="1254134"/>
                    <a:pt x="0" y="1246514"/>
                  </a:cubicBezTo>
                  <a:lnTo>
                    <a:pt x="0" y="28730"/>
                  </a:lnTo>
                  <a:cubicBezTo>
                    <a:pt x="0" y="12863"/>
                    <a:pt x="12863" y="0"/>
                    <a:pt x="2873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80772" cy="131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793526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6169999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30609" y="763437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78000" y="925150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0" y="0"/>
                </a:moveTo>
                <a:lnTo>
                  <a:pt x="657934" y="0"/>
                </a:lnTo>
                <a:lnTo>
                  <a:pt x="657934" y="519768"/>
                </a:lnTo>
                <a:lnTo>
                  <a:pt x="0" y="51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2108109" y="2035609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657934" y="519768"/>
                </a:moveTo>
                <a:lnTo>
                  <a:pt x="0" y="519768"/>
                </a:lnTo>
                <a:lnTo>
                  <a:pt x="0" y="0"/>
                </a:lnTo>
                <a:lnTo>
                  <a:pt x="657934" y="0"/>
                </a:lnTo>
                <a:lnTo>
                  <a:pt x="657934" y="5197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14952" y="4191846"/>
            <a:ext cx="12335721" cy="364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7"/>
              </a:lnSpc>
            </a:pPr>
            <a:r>
              <a:rPr lang="en-US" sz="2731">
                <a:solidFill>
                  <a:srgbClr val="FFFFFF"/>
                </a:solidFill>
                <a:latin typeface="Poppins"/>
              </a:rPr>
              <a:t>Este trabalho aborda o processo de implementação de um processador de 16 bits. A arquitetura desse processador envolve a manipulação de dados e instruções em unidades de 16 bits, permitindo operações mais complexas do que processadores de 8 bits, embora com menor capacidade que arquiteturas de 32 ou 64 bits.</a:t>
            </a:r>
          </a:p>
          <a:p>
            <a:pPr algn="ctr">
              <a:lnSpc>
                <a:spcPts val="409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999582" y="1052961"/>
            <a:ext cx="6766461" cy="150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689"/>
              </a:lnSpc>
            </a:pPr>
            <a:r>
              <a:rPr lang="en-US" sz="8349">
                <a:solidFill>
                  <a:srgbClr val="FFFFFF"/>
                </a:solidFill>
                <a:latin typeface="Poppins Bold Italics"/>
              </a:rPr>
              <a:t>Introdução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09179">
            <a:off x="-1442014" y="-348157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29" y="0"/>
                </a:lnTo>
                <a:lnTo>
                  <a:pt x="12648629" y="12648629"/>
                </a:lnTo>
                <a:lnTo>
                  <a:pt x="0" y="1264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031607" y="-125027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7316" y="2921438"/>
            <a:ext cx="4735341" cy="1666580"/>
            <a:chOff x="0" y="0"/>
            <a:chExt cx="1313978" cy="4624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3978" cy="462448"/>
            </a:xfrm>
            <a:custGeom>
              <a:avLst/>
              <a:gdLst/>
              <a:ahLst/>
              <a:cxnLst/>
              <a:rect r="r" b="b" t="t" l="l"/>
              <a:pathLst>
                <a:path h="462448" w="1313978">
                  <a:moveTo>
                    <a:pt x="83381" y="0"/>
                  </a:moveTo>
                  <a:lnTo>
                    <a:pt x="1230597" y="0"/>
                  </a:lnTo>
                  <a:cubicBezTo>
                    <a:pt x="1252711" y="0"/>
                    <a:pt x="1273919" y="8785"/>
                    <a:pt x="1289556" y="24422"/>
                  </a:cubicBezTo>
                  <a:cubicBezTo>
                    <a:pt x="1305193" y="40059"/>
                    <a:pt x="1313978" y="61267"/>
                    <a:pt x="1313978" y="83381"/>
                  </a:cubicBezTo>
                  <a:lnTo>
                    <a:pt x="1313978" y="379067"/>
                  </a:lnTo>
                  <a:cubicBezTo>
                    <a:pt x="1313978" y="401181"/>
                    <a:pt x="1305193" y="422389"/>
                    <a:pt x="1289556" y="438026"/>
                  </a:cubicBezTo>
                  <a:cubicBezTo>
                    <a:pt x="1273919" y="453663"/>
                    <a:pt x="1252711" y="462448"/>
                    <a:pt x="1230597" y="462448"/>
                  </a:cubicBezTo>
                  <a:lnTo>
                    <a:pt x="83381" y="462448"/>
                  </a:lnTo>
                  <a:cubicBezTo>
                    <a:pt x="37331" y="462448"/>
                    <a:pt x="0" y="425117"/>
                    <a:pt x="0" y="379067"/>
                  </a:cubicBezTo>
                  <a:lnTo>
                    <a:pt x="0" y="83381"/>
                  </a:lnTo>
                  <a:cubicBezTo>
                    <a:pt x="0" y="61267"/>
                    <a:pt x="8785" y="40059"/>
                    <a:pt x="24422" y="24422"/>
                  </a:cubicBezTo>
                  <a:cubicBezTo>
                    <a:pt x="40059" y="8785"/>
                    <a:pt x="61267" y="0"/>
                    <a:pt x="83381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13978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395514" y="5390150"/>
            <a:ext cx="4485987" cy="1666580"/>
            <a:chOff x="0" y="0"/>
            <a:chExt cx="1244786" cy="4624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86" cy="462448"/>
            </a:xfrm>
            <a:custGeom>
              <a:avLst/>
              <a:gdLst/>
              <a:ahLst/>
              <a:cxnLst/>
              <a:rect r="r" b="b" t="t" l="l"/>
              <a:pathLst>
                <a:path h="462448" w="1244786">
                  <a:moveTo>
                    <a:pt x="88016" y="0"/>
                  </a:moveTo>
                  <a:lnTo>
                    <a:pt x="1156770" y="0"/>
                  </a:lnTo>
                  <a:cubicBezTo>
                    <a:pt x="1180114" y="0"/>
                    <a:pt x="1202501" y="9273"/>
                    <a:pt x="1219007" y="25779"/>
                  </a:cubicBezTo>
                  <a:cubicBezTo>
                    <a:pt x="1235513" y="42285"/>
                    <a:pt x="1244786" y="64673"/>
                    <a:pt x="1244786" y="88016"/>
                  </a:cubicBezTo>
                  <a:lnTo>
                    <a:pt x="1244786" y="374432"/>
                  </a:lnTo>
                  <a:cubicBezTo>
                    <a:pt x="1244786" y="423042"/>
                    <a:pt x="1205380" y="462448"/>
                    <a:pt x="1156770" y="462448"/>
                  </a:cubicBezTo>
                  <a:lnTo>
                    <a:pt x="88016" y="462448"/>
                  </a:lnTo>
                  <a:cubicBezTo>
                    <a:pt x="39406" y="462448"/>
                    <a:pt x="0" y="423042"/>
                    <a:pt x="0" y="374432"/>
                  </a:cubicBezTo>
                  <a:lnTo>
                    <a:pt x="0" y="88016"/>
                  </a:lnTo>
                  <a:cubicBezTo>
                    <a:pt x="0" y="39406"/>
                    <a:pt x="39406" y="0"/>
                    <a:pt x="88016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44786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06750" y="3357115"/>
            <a:ext cx="4495016" cy="1666580"/>
            <a:chOff x="0" y="0"/>
            <a:chExt cx="1247292" cy="4624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7292" cy="462448"/>
            </a:xfrm>
            <a:custGeom>
              <a:avLst/>
              <a:gdLst/>
              <a:ahLst/>
              <a:cxnLst/>
              <a:rect r="r" b="b" t="t" l="l"/>
              <a:pathLst>
                <a:path h="462448" w="1247292">
                  <a:moveTo>
                    <a:pt x="87839" y="0"/>
                  </a:moveTo>
                  <a:lnTo>
                    <a:pt x="1159453" y="0"/>
                  </a:lnTo>
                  <a:cubicBezTo>
                    <a:pt x="1207965" y="0"/>
                    <a:pt x="1247292" y="39327"/>
                    <a:pt x="1247292" y="87839"/>
                  </a:cubicBezTo>
                  <a:lnTo>
                    <a:pt x="1247292" y="374609"/>
                  </a:lnTo>
                  <a:cubicBezTo>
                    <a:pt x="1247292" y="397905"/>
                    <a:pt x="1238037" y="420247"/>
                    <a:pt x="1221564" y="436720"/>
                  </a:cubicBezTo>
                  <a:cubicBezTo>
                    <a:pt x="1205091" y="453194"/>
                    <a:pt x="1182749" y="462448"/>
                    <a:pt x="1159453" y="462448"/>
                  </a:cubicBezTo>
                  <a:lnTo>
                    <a:pt x="87839" y="462448"/>
                  </a:lnTo>
                  <a:cubicBezTo>
                    <a:pt x="39327" y="462448"/>
                    <a:pt x="0" y="423121"/>
                    <a:pt x="0" y="374609"/>
                  </a:cubicBezTo>
                  <a:lnTo>
                    <a:pt x="0" y="87839"/>
                  </a:lnTo>
                  <a:cubicBezTo>
                    <a:pt x="0" y="39327"/>
                    <a:pt x="39327" y="0"/>
                    <a:pt x="87839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4729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0031" y="5755559"/>
            <a:ext cx="5790303" cy="1666580"/>
            <a:chOff x="0" y="0"/>
            <a:chExt cx="1606712" cy="4624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50568" y="2921438"/>
            <a:ext cx="5199035" cy="166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5"/>
              </a:lnSpc>
            </a:pPr>
            <a:r>
              <a:rPr lang="en-US" sz="3904" spc="-97">
                <a:solidFill>
                  <a:srgbClr val="89FFDB"/>
                </a:solidFill>
                <a:latin typeface="Poppins Semi-Bold"/>
              </a:rPr>
              <a:t>Fase 1:</a:t>
            </a:r>
          </a:p>
          <a:p>
            <a:pPr>
              <a:lnSpc>
                <a:spcPts val="4295"/>
              </a:lnSpc>
            </a:pPr>
            <a:r>
              <a:rPr lang="en-US" sz="3904" spc="-97">
                <a:solidFill>
                  <a:srgbClr val="89FFDB"/>
                </a:solidFill>
                <a:latin typeface="Poppins Semi-Bold"/>
              </a:rPr>
              <a:t>E</a:t>
            </a:r>
            <a:r>
              <a:rPr lang="en-US" sz="3904" spc="-97">
                <a:solidFill>
                  <a:srgbClr val="89FFDB"/>
                </a:solidFill>
                <a:latin typeface="Poppins"/>
              </a:rPr>
              <a:t>scolha da plataforma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2278420" y="-267923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37841" y="1118026"/>
            <a:ext cx="8443661" cy="82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2"/>
              </a:lnSpc>
            </a:pPr>
            <a:r>
              <a:rPr lang="en-US" sz="5375" spc="-134">
                <a:solidFill>
                  <a:srgbClr val="FFFFFF"/>
                </a:solidFill>
                <a:latin typeface="Poppins Bold"/>
              </a:rPr>
              <a:t>Jornada de Produção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44340" y="5477081"/>
            <a:ext cx="3364930" cy="150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6"/>
              </a:lnSpc>
            </a:pPr>
            <a:r>
              <a:rPr lang="en-US" sz="3542" spc="-88">
                <a:solidFill>
                  <a:srgbClr val="89FFDB"/>
                </a:solidFill>
                <a:latin typeface="Poppins Semi-Bold"/>
              </a:rPr>
              <a:t>Fase 2:</a:t>
            </a:r>
          </a:p>
          <a:p>
            <a:pPr>
              <a:lnSpc>
                <a:spcPts val="3896"/>
              </a:lnSpc>
            </a:pPr>
            <a:r>
              <a:rPr lang="en-US" sz="3542" spc="-88">
                <a:solidFill>
                  <a:srgbClr val="89FFDB"/>
                </a:solidFill>
                <a:latin typeface="Poppins Semi-Bold"/>
              </a:rPr>
              <a:t>M</a:t>
            </a:r>
            <a:r>
              <a:rPr lang="en-US" sz="3542" spc="-88">
                <a:solidFill>
                  <a:srgbClr val="89FFDB"/>
                </a:solidFill>
                <a:latin typeface="Poppins"/>
              </a:rPr>
              <a:t>ontagem do Sistema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83034" y="3388047"/>
            <a:ext cx="3529414" cy="159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6"/>
              </a:lnSpc>
            </a:pPr>
            <a:r>
              <a:rPr lang="en-US" sz="3715" spc="-92">
                <a:solidFill>
                  <a:srgbClr val="89FFDB"/>
                </a:solidFill>
                <a:latin typeface="Poppins Semi-Bold"/>
              </a:rPr>
              <a:t>Fase 3:</a:t>
            </a:r>
          </a:p>
          <a:p>
            <a:pPr>
              <a:lnSpc>
                <a:spcPts val="4086"/>
              </a:lnSpc>
            </a:pPr>
            <a:r>
              <a:rPr lang="en-US" sz="3715" spc="-92">
                <a:solidFill>
                  <a:srgbClr val="89FFDB"/>
                </a:solidFill>
                <a:latin typeface="Poppins Semi-Bold"/>
              </a:rPr>
              <a:t>T</a:t>
            </a:r>
            <a:r>
              <a:rPr lang="en-US" sz="3715" spc="-92">
                <a:solidFill>
                  <a:srgbClr val="89FFDB"/>
                </a:solidFill>
                <a:latin typeface="Poppins"/>
              </a:rPr>
              <a:t>estes do Sistema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93109" y="5755559"/>
            <a:ext cx="5894891" cy="159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7"/>
              </a:lnSpc>
            </a:pPr>
            <a:r>
              <a:rPr lang="en-US" sz="3742" spc="-93">
                <a:solidFill>
                  <a:srgbClr val="89FFDB"/>
                </a:solidFill>
                <a:latin typeface="Poppins Semi-Bold"/>
              </a:rPr>
              <a:t>Fase Final:</a:t>
            </a:r>
          </a:p>
          <a:p>
            <a:pPr>
              <a:lnSpc>
                <a:spcPts val="4117"/>
              </a:lnSpc>
            </a:pPr>
            <a:r>
              <a:rPr lang="en-US" sz="3742" spc="-93">
                <a:solidFill>
                  <a:srgbClr val="89FFDB"/>
                </a:solidFill>
                <a:latin typeface="Poppins Semi-Bold"/>
              </a:rPr>
              <a:t>P</a:t>
            </a:r>
            <a:r>
              <a:rPr lang="en-US" sz="3742" spc="-93">
                <a:solidFill>
                  <a:srgbClr val="89FFDB"/>
                </a:solidFill>
                <a:latin typeface="Poppins"/>
              </a:rPr>
              <a:t>rodução do relatório e apresentacção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28601" y="3666389"/>
            <a:ext cx="4330699" cy="4330699"/>
          </a:xfrm>
          <a:custGeom>
            <a:avLst/>
            <a:gdLst/>
            <a:ahLst/>
            <a:cxnLst/>
            <a:rect r="r" b="b" t="t" l="l"/>
            <a:pathLst>
              <a:path h="4330699" w="4330699">
                <a:moveTo>
                  <a:pt x="0" y="0"/>
                </a:moveTo>
                <a:lnTo>
                  <a:pt x="4330699" y="0"/>
                </a:lnTo>
                <a:lnTo>
                  <a:pt x="4330699" y="4330699"/>
                </a:lnTo>
                <a:lnTo>
                  <a:pt x="0" y="433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7618" y="800270"/>
            <a:ext cx="6609292" cy="271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85"/>
              </a:lnSpc>
            </a:pPr>
            <a:r>
              <a:rPr lang="en-US" sz="9350" spc="-233">
                <a:solidFill>
                  <a:srgbClr val="FFFFFF"/>
                </a:solidFill>
                <a:latin typeface="Poppins Bold"/>
              </a:rPr>
              <a:t>Onde foi feito?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16104" y="4762500"/>
            <a:ext cx="9630236" cy="221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47"/>
              </a:lnSpc>
            </a:pPr>
            <a:r>
              <a:rPr lang="en-US" sz="4573" spc="571">
                <a:solidFill>
                  <a:srgbClr val="FFFFFF"/>
                </a:solidFill>
                <a:latin typeface="Poppins"/>
              </a:rPr>
              <a:t>O PROCESSADOR FOI FEITO NA IDE: LOGSIM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34742" y="3400532"/>
          <a:ext cx="7455305" cy="2955039"/>
        </p:xfrm>
        <a:graphic>
          <a:graphicData uri="http://schemas.openxmlformats.org/drawingml/2006/table">
            <a:tbl>
              <a:tblPr/>
              <a:tblGrid>
                <a:gridCol w="1491061"/>
                <a:gridCol w="1491061"/>
                <a:gridCol w="1491061"/>
                <a:gridCol w="1491061"/>
                <a:gridCol w="1491061"/>
              </a:tblGrid>
              <a:tr h="952464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952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OPCODE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REG1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SHAMT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50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15-13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8-5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4-1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34742" y="361950"/>
            <a:ext cx="6895092" cy="255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9"/>
              </a:lnSpc>
            </a:pPr>
            <a:r>
              <a:rPr lang="en-US" sz="8817" spc="-220">
                <a:solidFill>
                  <a:srgbClr val="FFFFFF"/>
                </a:solidFill>
                <a:latin typeface="Poppins Bold"/>
              </a:rPr>
              <a:t>Conjunto de Instruções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5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248822" y="6932643"/>
          <a:ext cx="5790357" cy="2955039"/>
        </p:xfrm>
        <a:graphic>
          <a:graphicData uri="http://schemas.openxmlformats.org/drawingml/2006/table">
            <a:tbl>
              <a:tblPr/>
              <a:tblGrid>
                <a:gridCol w="1786775"/>
                <a:gridCol w="1334527"/>
                <a:gridCol w="1334527"/>
                <a:gridCol w="1334527"/>
              </a:tblGrid>
              <a:tr h="952464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952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OPCODE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ENDEREÇO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ENDEREÇO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ENDEREÇO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50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15-13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184031" y="3400532"/>
          <a:ext cx="7455305" cy="2955039"/>
        </p:xfrm>
        <a:graphic>
          <a:graphicData uri="http://schemas.openxmlformats.org/drawingml/2006/table">
            <a:tbl>
              <a:tblPr/>
              <a:tblGrid>
                <a:gridCol w="1491061"/>
                <a:gridCol w="1491061"/>
                <a:gridCol w="1491061"/>
                <a:gridCol w="1491061"/>
                <a:gridCol w="1491061"/>
              </a:tblGrid>
              <a:tr h="952464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TIPO 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952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OPCODE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REG1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REG3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SHAMT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50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15-13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12-9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8-5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4-1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Extra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6B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69391" y="2918332"/>
            <a:ext cx="4017174" cy="2678116"/>
          </a:xfrm>
          <a:custGeom>
            <a:avLst/>
            <a:gdLst/>
            <a:ahLst/>
            <a:cxnLst/>
            <a:rect r="r" b="b" t="t" l="l"/>
            <a:pathLst>
              <a:path h="2678116" w="4017174">
                <a:moveTo>
                  <a:pt x="0" y="0"/>
                </a:moveTo>
                <a:lnTo>
                  <a:pt x="4017174" y="0"/>
                </a:lnTo>
                <a:lnTo>
                  <a:pt x="4017174" y="2678116"/>
                </a:lnTo>
                <a:lnTo>
                  <a:pt x="0" y="267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94851" y="2882804"/>
            <a:ext cx="4123758" cy="2749172"/>
          </a:xfrm>
          <a:custGeom>
            <a:avLst/>
            <a:gdLst/>
            <a:ahLst/>
            <a:cxnLst/>
            <a:rect r="r" b="b" t="t" l="l"/>
            <a:pathLst>
              <a:path h="2749172" w="4123758">
                <a:moveTo>
                  <a:pt x="0" y="0"/>
                </a:moveTo>
                <a:lnTo>
                  <a:pt x="4123758" y="0"/>
                </a:lnTo>
                <a:lnTo>
                  <a:pt x="4123758" y="2749172"/>
                </a:lnTo>
                <a:lnTo>
                  <a:pt x="0" y="2749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4742" y="361950"/>
            <a:ext cx="10565482" cy="110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7273" spc="-181">
                <a:solidFill>
                  <a:srgbClr val="FFFFFF"/>
                </a:solidFill>
                <a:latin typeface="Poppins Bold"/>
              </a:rPr>
              <a:t>Conjunto de Instruções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5889" y="2545405"/>
            <a:ext cx="2438712" cy="333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ADD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SUB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AND</a:t>
            </a:r>
          </a:p>
          <a:p>
            <a:pPr algn="ctr" marL="1038105" indent="-519053" lvl="1">
              <a:lnSpc>
                <a:spcPts val="6731"/>
              </a:lnSpc>
              <a:spcBef>
                <a:spcPct val="0"/>
              </a:spcBef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04706" y="2545405"/>
            <a:ext cx="2986339" cy="333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LOAD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STORE</a:t>
            </a:r>
          </a:p>
          <a:p>
            <a:pPr algn="ctr" marL="1038105" indent="-519053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JUMP</a:t>
            </a:r>
          </a:p>
          <a:p>
            <a:pPr algn="ctr" marL="1038105" indent="-519053" lvl="1">
              <a:lnSpc>
                <a:spcPts val="6731"/>
              </a:lnSpc>
              <a:spcBef>
                <a:spcPct val="0"/>
              </a:spcBef>
              <a:buFont typeface="Arial"/>
              <a:buChar char="•"/>
            </a:pPr>
            <a:r>
              <a:rPr lang="en-US" sz="4808">
                <a:solidFill>
                  <a:srgbClr val="FFFFFF"/>
                </a:solidFill>
                <a:latin typeface="Open Sans Extra Bold"/>
              </a:rPr>
              <a:t>BEQ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09179">
            <a:off x="-1442014" y="-348157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29" y="0"/>
                </a:lnTo>
                <a:lnTo>
                  <a:pt x="12648629" y="12648629"/>
                </a:lnTo>
                <a:lnTo>
                  <a:pt x="0" y="1264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278420" y="-267923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92542" y="1279079"/>
            <a:ext cx="9866758" cy="6562268"/>
            <a:chOff x="0" y="0"/>
            <a:chExt cx="3073367" cy="20440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47139" y="363254"/>
            <a:ext cx="4927910" cy="3880729"/>
          </a:xfrm>
          <a:custGeom>
            <a:avLst/>
            <a:gdLst/>
            <a:ahLst/>
            <a:cxnLst/>
            <a:rect r="r" b="b" t="t" l="l"/>
            <a:pathLst>
              <a:path h="3880729" w="4927910">
                <a:moveTo>
                  <a:pt x="0" y="0"/>
                </a:moveTo>
                <a:lnTo>
                  <a:pt x="4927910" y="0"/>
                </a:lnTo>
                <a:lnTo>
                  <a:pt x="4927910" y="3880728"/>
                </a:lnTo>
                <a:lnTo>
                  <a:pt x="0" y="388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19229" y="5679907"/>
            <a:ext cx="4383730" cy="2832564"/>
          </a:xfrm>
          <a:custGeom>
            <a:avLst/>
            <a:gdLst/>
            <a:ahLst/>
            <a:cxnLst/>
            <a:rect r="r" b="b" t="t" l="l"/>
            <a:pathLst>
              <a:path h="2832564" w="4383730">
                <a:moveTo>
                  <a:pt x="0" y="0"/>
                </a:moveTo>
                <a:lnTo>
                  <a:pt x="4383730" y="0"/>
                </a:lnTo>
                <a:lnTo>
                  <a:pt x="4383730" y="2832565"/>
                </a:lnTo>
                <a:lnTo>
                  <a:pt x="0" y="2832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841883"/>
            <a:ext cx="9714889" cy="7912008"/>
          </a:xfrm>
          <a:custGeom>
            <a:avLst/>
            <a:gdLst/>
            <a:ahLst/>
            <a:cxnLst/>
            <a:rect r="r" b="b" t="t" l="l"/>
            <a:pathLst>
              <a:path h="7912008" w="9714889">
                <a:moveTo>
                  <a:pt x="0" y="0"/>
                </a:moveTo>
                <a:lnTo>
                  <a:pt x="9714889" y="0"/>
                </a:lnTo>
                <a:lnTo>
                  <a:pt x="9714889" y="7912008"/>
                </a:lnTo>
                <a:lnTo>
                  <a:pt x="0" y="7912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82484"/>
            <a:ext cx="5968479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ULA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803" y="1146557"/>
            <a:ext cx="9866758" cy="6562268"/>
            <a:chOff x="0" y="0"/>
            <a:chExt cx="3073367" cy="2044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4241850">
            <a:off x="8347513" y="-605959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48969">
            <a:off x="8051824" y="6159653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59"/>
                </a:lnTo>
                <a:lnTo>
                  <a:pt x="0" y="741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2526" y="2786216"/>
            <a:ext cx="9950736" cy="6472084"/>
          </a:xfrm>
          <a:custGeom>
            <a:avLst/>
            <a:gdLst/>
            <a:ahLst/>
            <a:cxnLst/>
            <a:rect r="r" b="b" t="t" l="l"/>
            <a:pathLst>
              <a:path h="6472084" w="9950736">
                <a:moveTo>
                  <a:pt x="0" y="0"/>
                </a:moveTo>
                <a:lnTo>
                  <a:pt x="9950736" y="0"/>
                </a:lnTo>
                <a:lnTo>
                  <a:pt x="9950736" y="6472084"/>
                </a:lnTo>
                <a:lnTo>
                  <a:pt x="0" y="64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11266" y="1467881"/>
            <a:ext cx="4121125" cy="5919621"/>
          </a:xfrm>
          <a:custGeom>
            <a:avLst/>
            <a:gdLst/>
            <a:ahLst/>
            <a:cxnLst/>
            <a:rect r="r" b="b" t="t" l="l"/>
            <a:pathLst>
              <a:path h="5919621" w="4121125">
                <a:moveTo>
                  <a:pt x="0" y="0"/>
                </a:moveTo>
                <a:lnTo>
                  <a:pt x="4121125" y="0"/>
                </a:lnTo>
                <a:lnTo>
                  <a:pt x="4121125" y="5919621"/>
                </a:lnTo>
                <a:lnTo>
                  <a:pt x="0" y="5919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6787" y="303081"/>
            <a:ext cx="5968479" cy="195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0"/>
              </a:lnSpc>
            </a:pPr>
            <a:r>
              <a:rPr lang="en-US" sz="6700" spc="-167">
                <a:solidFill>
                  <a:srgbClr val="FFFFFF"/>
                </a:solidFill>
                <a:latin typeface="Poppins Bold"/>
              </a:rPr>
              <a:t>Banco de Resgitradores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772359" y="115988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19171" y="-269064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92542" y="1279079"/>
            <a:ext cx="9866758" cy="6562268"/>
            <a:chOff x="0" y="0"/>
            <a:chExt cx="3073367" cy="20440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976562" y="1279079"/>
            <a:ext cx="2360946" cy="5135057"/>
          </a:xfrm>
          <a:custGeom>
            <a:avLst/>
            <a:gdLst/>
            <a:ahLst/>
            <a:cxnLst/>
            <a:rect r="r" b="b" t="t" l="l"/>
            <a:pathLst>
              <a:path h="5135057" w="2360946">
                <a:moveTo>
                  <a:pt x="0" y="0"/>
                </a:moveTo>
                <a:lnTo>
                  <a:pt x="2360946" y="0"/>
                </a:lnTo>
                <a:lnTo>
                  <a:pt x="2360946" y="5135057"/>
                </a:lnTo>
                <a:lnTo>
                  <a:pt x="0" y="5135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407401"/>
            <a:ext cx="11794177" cy="6620465"/>
          </a:xfrm>
          <a:custGeom>
            <a:avLst/>
            <a:gdLst/>
            <a:ahLst/>
            <a:cxnLst/>
            <a:rect r="r" b="b" t="t" l="l"/>
            <a:pathLst>
              <a:path h="6620465" w="11794177">
                <a:moveTo>
                  <a:pt x="0" y="0"/>
                </a:moveTo>
                <a:lnTo>
                  <a:pt x="11794177" y="0"/>
                </a:lnTo>
                <a:lnTo>
                  <a:pt x="11794177" y="6620465"/>
                </a:lnTo>
                <a:lnTo>
                  <a:pt x="0" y="6620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1743" y="263076"/>
            <a:ext cx="5968479" cy="203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spc="-175">
                <a:solidFill>
                  <a:srgbClr val="FFFFFF"/>
                </a:solidFill>
                <a:latin typeface="Poppins Bold"/>
              </a:rPr>
              <a:t>Unidade de Controle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01959" y="9849582"/>
            <a:ext cx="1413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6562" y="6732649"/>
            <a:ext cx="1582638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1 RegWrite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2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MemRead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3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MemWrite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4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MemToReg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5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Branch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6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Jump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7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ULASrc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8 </a:t>
            </a:r>
            <a:r>
              <a:rPr lang="en-US" sz="1899">
                <a:solidFill>
                  <a:srgbClr val="FFFFFF"/>
                </a:solidFill>
                <a:latin typeface="Open Sans Extra Bold"/>
              </a:rPr>
              <a:t>ULAOP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DAF1hKSZTQQ</dc:identifier>
  <dcterms:modified xsi:type="dcterms:W3CDTF">2011-08-01T06:04:30Z</dcterms:modified>
  <cp:revision>1</cp:revision>
  <dc:title>Processador JUNIN – AOC</dc:title>
</cp:coreProperties>
</file>